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7223125" cx="12841275"/>
  <p:notesSz cx="6858000" cy="9144000"/>
  <p:embeddedFontLst>
    <p:embeddedFont>
      <p:font typeface="Roboto Black"/>
      <p:bold r:id="rId16"/>
      <p:boldItalic r:id="rId17"/>
    </p:embeddedFont>
    <p:embeddedFont>
      <p:font typeface="Raleway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Black-boldItalic.fntdata"/><Relationship Id="rId16" Type="http://schemas.openxmlformats.org/officeDocument/2006/relationships/font" Target="fonts/RobotoBlack-bold.fntdata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ef763f325_0_1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8ef763f325_0_1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8ef763f325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8ef763f325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8ef763f325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8ef763f325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g8ef763f325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ef763f325_0_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8ef763f325_0_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ef763f325_0_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8ef763f325_0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ef763f325_0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8ef763f325_0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ef763f325_0_1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8ef763f325_0_1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ef763f325_0_1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8ef763f325_0_1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ef763f325_0_1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8ef763f325_0_1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6611490" y="2990455"/>
            <a:ext cx="6030682" cy="6211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Black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6611557" y="3611561"/>
            <a:ext cx="603054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4pPr>
            <a:lvl5pPr lvl="4" algn="ctr">
              <a:spcBef>
                <a:spcPts val="480"/>
              </a:spcBef>
              <a:spcAft>
                <a:spcPts val="0"/>
              </a:spcAft>
              <a:buClr>
                <a:srgbClr val="98999A"/>
              </a:buClr>
              <a:buSzPts val="2400"/>
              <a:buNone/>
              <a:defRPr>
                <a:solidFill>
                  <a:srgbClr val="98999A"/>
                </a:solidFill>
              </a:defRPr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2">
            <a:alphaModFix/>
          </a:blip>
          <a:srcRect b="0" l="34193" r="5758" t="0"/>
          <a:stretch/>
        </p:blipFill>
        <p:spPr>
          <a:xfrm flipH="1">
            <a:off x="-92598" y="-1"/>
            <a:ext cx="6504973" cy="722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39865" y="5266481"/>
            <a:ext cx="1773932" cy="1336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3998230" y="376264"/>
            <a:ext cx="4844828" cy="4924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/>
          <p:nvPr/>
        </p:nvSpPr>
        <p:spPr>
          <a:xfrm>
            <a:off x="97300" y="6486075"/>
            <a:ext cx="3788700" cy="67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 showMasterSp="0">
  <p:cSld name="Section 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1042002" y="4276791"/>
            <a:ext cx="10601594" cy="6211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Black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1042002" y="4897897"/>
            <a:ext cx="1060135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4pPr>
            <a:lvl5pPr lvl="4" algn="ctr">
              <a:spcBef>
                <a:spcPts val="480"/>
              </a:spcBef>
              <a:spcAft>
                <a:spcPts val="0"/>
              </a:spcAft>
              <a:buClr>
                <a:srgbClr val="98999A"/>
              </a:buClr>
              <a:buSzPts val="2400"/>
              <a:buNone/>
              <a:defRPr>
                <a:solidFill>
                  <a:srgbClr val="98999A"/>
                </a:solidFill>
              </a:defRPr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11413" y="696023"/>
            <a:ext cx="2830836" cy="1065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 rotWithShape="1">
          <a:blip r:embed="rId3">
            <a:alphaModFix/>
          </a:blip>
          <a:srcRect b="41531" l="4960" r="4960" t="24356"/>
          <a:stretch/>
        </p:blipFill>
        <p:spPr>
          <a:xfrm>
            <a:off x="0" y="0"/>
            <a:ext cx="12841288" cy="3470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42249" y="2119830"/>
            <a:ext cx="1634085" cy="1230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Title" showMasterSp="0">
  <p:cSld name="1_Section 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b="13593" l="15978" r="4959" t="24355"/>
          <a:stretch/>
        </p:blipFill>
        <p:spPr>
          <a:xfrm>
            <a:off x="-60960" y="-2031"/>
            <a:ext cx="12902248" cy="7225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3602" y="472342"/>
            <a:ext cx="1634085" cy="1230939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ctrTitle"/>
          </p:nvPr>
        </p:nvSpPr>
        <p:spPr>
          <a:xfrm>
            <a:off x="1199932" y="3218626"/>
            <a:ext cx="10601594" cy="62110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Black"/>
              <a:buNone/>
              <a:defRPr b="1" sz="2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1200050" y="3839732"/>
            <a:ext cx="1060135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4pPr>
            <a:lvl5pPr lvl="4" algn="ctr">
              <a:spcBef>
                <a:spcPts val="480"/>
              </a:spcBef>
              <a:spcAft>
                <a:spcPts val="0"/>
              </a:spcAft>
              <a:buClr>
                <a:srgbClr val="98999A"/>
              </a:buClr>
              <a:buSzPts val="2400"/>
              <a:buNone/>
              <a:defRPr>
                <a:solidFill>
                  <a:srgbClr val="98999A"/>
                </a:solidFill>
              </a:defRPr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st Page Logo" showMasterSp="0">
  <p:cSld name="Last Page Logo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01096" y="1261641"/>
            <a:ext cx="6239096" cy="4699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Layout" showMasterSp="0">
  <p:cSld name="Blank Slide Layou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448865"/>
            <a:ext cx="12841288" cy="3472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3998230" y="376264"/>
            <a:ext cx="4844828" cy="4924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  <a:defRPr b="0" i="0" sz="2000" u="none" cap="none" strike="noStrike"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325844" y="1355586"/>
            <a:ext cx="12189600" cy="4929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Verdana"/>
              <a:buChar char="-"/>
              <a:defRPr b="0" i="0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8"/>
              <a:defRPr b="0" i="0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-"/>
              <a:defRPr b="0" i="0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" name="Google Shape;13;p1"/>
          <p:cNvSpPr/>
          <p:nvPr/>
        </p:nvSpPr>
        <p:spPr>
          <a:xfrm>
            <a:off x="11962768" y="6598170"/>
            <a:ext cx="552676" cy="373264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2400" u="none" cap="none" strike="noStrike"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rPr>
              <a:t>‹#›</a:t>
            </a:fld>
            <a:endParaRPr b="1" i="0" sz="2400" u="none" cap="none" strike="noStrike">
              <a:solidFill>
                <a:schemeClr val="accent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">
            <a:alphaModFix/>
          </a:blip>
          <a:srcRect b="27101" l="0" r="0" t="0"/>
          <a:stretch/>
        </p:blipFill>
        <p:spPr>
          <a:xfrm>
            <a:off x="5887914" y="6492261"/>
            <a:ext cx="1065460" cy="585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012" y="6497840"/>
            <a:ext cx="1495223" cy="57392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/>
          <p:nvPr/>
        </p:nvSpPr>
        <p:spPr>
          <a:xfrm>
            <a:off x="1760789" y="6486127"/>
            <a:ext cx="3193176" cy="597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Proprietary and Confidential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simplilearn.com/scrum-project-management-article" TargetMode="External"/><Relationship Id="rId4" Type="http://schemas.openxmlformats.org/officeDocument/2006/relationships/hyperlink" Target="https://www.lucidchart.com/blog/agile-software-development-life-cycle" TargetMode="External"/><Relationship Id="rId5" Type="http://schemas.openxmlformats.org/officeDocument/2006/relationships/hyperlink" Target="https://community.uservoice.com/blog/the-pros-and-cons-of-agile-product-development/" TargetMode="External"/><Relationship Id="rId6" Type="http://schemas.openxmlformats.org/officeDocument/2006/relationships/hyperlink" Target="https://www.aha.io/roadmapping/guide/product-development-methodologies/what-is-waterfall" TargetMode="External"/><Relationship Id="rId7" Type="http://schemas.openxmlformats.org/officeDocument/2006/relationships/hyperlink" Target="https://www.dcslsoftware.com/pros-cons-waterfall-software-development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ctrTitle"/>
          </p:nvPr>
        </p:nvSpPr>
        <p:spPr>
          <a:xfrm>
            <a:off x="6611490" y="2990455"/>
            <a:ext cx="6030682" cy="6211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Roboto Black"/>
              <a:buNone/>
            </a:pPr>
            <a:r>
              <a:rPr lang="en-US" sz="2520"/>
              <a:t>WORKING METHODOLOGIES</a:t>
            </a:r>
            <a:endParaRPr sz="2520"/>
          </a:p>
        </p:txBody>
      </p:sp>
      <p:sp>
        <p:nvSpPr>
          <p:cNvPr id="44" name="Google Shape;44;p8"/>
          <p:cNvSpPr txBox="1"/>
          <p:nvPr>
            <p:ph idx="1" type="subTitle"/>
          </p:nvPr>
        </p:nvSpPr>
        <p:spPr>
          <a:xfrm>
            <a:off x="6611557" y="3611561"/>
            <a:ext cx="603054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Scrum, AGILE, Waterfall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PROS AND CONS</a:t>
            </a:r>
            <a:endParaRPr/>
          </a:p>
        </p:txBody>
      </p:sp>
      <p:sp>
        <p:nvSpPr>
          <p:cNvPr id="180" name="Google Shape;180;p17"/>
          <p:cNvSpPr txBox="1"/>
          <p:nvPr/>
        </p:nvSpPr>
        <p:spPr>
          <a:xfrm>
            <a:off x="355600" y="1449333"/>
            <a:ext cx="5887200" cy="366900"/>
          </a:xfrm>
          <a:prstGeom prst="rect">
            <a:avLst/>
          </a:prstGeom>
          <a:blipFill rotWithShape="1">
            <a:blip r:embed="rId3">
              <a:alphaModFix/>
            </a:blip>
            <a:tile algn="b" flip="xy" tx="0" sx="99997" ty="0" sy="99997"/>
          </a:blipFill>
          <a:ln>
            <a:noFill/>
          </a:ln>
        </p:spPr>
        <p:txBody>
          <a:bodyPr anchorCtr="0" anchor="b" bIns="8890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PROS</a:t>
            </a:r>
            <a:endParaRPr/>
          </a:p>
        </p:txBody>
      </p:sp>
      <p:sp>
        <p:nvSpPr>
          <p:cNvPr id="181" name="Google Shape;181;p17"/>
          <p:cNvSpPr txBox="1"/>
          <p:nvPr/>
        </p:nvSpPr>
        <p:spPr>
          <a:xfrm>
            <a:off x="6598444" y="1449333"/>
            <a:ext cx="5887200" cy="366900"/>
          </a:xfrm>
          <a:prstGeom prst="rect">
            <a:avLst/>
          </a:prstGeom>
          <a:blipFill rotWithShape="1">
            <a:blip r:embed="rId3">
              <a:alphaModFix/>
            </a:blip>
            <a:tile algn="b" flip="xy" tx="0" sx="99997" ty="0" sy="99997"/>
          </a:blipFill>
          <a:ln>
            <a:noFill/>
          </a:ln>
        </p:spPr>
        <p:txBody>
          <a:bodyPr anchorCtr="0" anchor="b" bIns="8890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</a:t>
            </a:r>
            <a:endParaRPr b="1" sz="1800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17"/>
          <p:cNvSpPr/>
          <p:nvPr/>
        </p:nvSpPr>
        <p:spPr>
          <a:xfrm>
            <a:off x="355600" y="1999249"/>
            <a:ext cx="5887200" cy="45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1600"/>
              <a:buFont typeface="Lato"/>
              <a:buChar char="●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Everyone gets up to speed quickly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○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Since technical documentation is a necessary part of the initial requirements phase, this means that everyone understands the objectives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●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Timescales are kept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○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The phased development cycle enforces discipline.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●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No financial surprises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○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Costs can be estimated with a fairly high degree of accuracy once the requirements have been defined.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●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Testing is made easy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○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Test scenarios are already detailed in the functional specification of the requirements phase, which makes the testing process easier and more transparent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●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The outcome is crystal clear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○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Even before the software development starts, the design is hammered out in detail which makes the needs and the outcome clear to everyone.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7"/>
          <p:cNvSpPr/>
          <p:nvPr/>
        </p:nvSpPr>
        <p:spPr>
          <a:xfrm>
            <a:off x="6598450" y="1999150"/>
            <a:ext cx="5887200" cy="45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1600"/>
              <a:buFont typeface="Lato"/>
              <a:buChar char="●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Needs can be difficult to define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○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Clients may find it challenging to conceptualise their needs in terms of a functional specification during the requirements phase.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●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Potential lack of flexibility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○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Changes due to business plans or market influences may not have been taken into account when planning is all done up front.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●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Longer delivery time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600"/>
              <a:buFont typeface="Lato"/>
              <a:buChar char="○"/>
            </a:pPr>
            <a:r>
              <a:rPr lang="en-US" sz="1600">
                <a:solidFill>
                  <a:srgbClr val="323232"/>
                </a:solidFill>
                <a:latin typeface="Lato"/>
                <a:ea typeface="Lato"/>
                <a:cs typeface="Lato"/>
                <a:sym typeface="Lato"/>
              </a:rPr>
              <a:t>Projects may take longer to deliver, compared to using an iterative methodology such as Agile.</a:t>
            </a:r>
            <a:endParaRPr sz="1600">
              <a:solidFill>
                <a:srgbClr val="32323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SOURCES</a:t>
            </a:r>
            <a:endParaRPr/>
          </a:p>
        </p:txBody>
      </p:sp>
      <p:sp>
        <p:nvSpPr>
          <p:cNvPr id="190" name="Google Shape;190;p18"/>
          <p:cNvSpPr txBox="1"/>
          <p:nvPr/>
        </p:nvSpPr>
        <p:spPr>
          <a:xfrm>
            <a:off x="491000" y="1397325"/>
            <a:ext cx="11931000" cy="45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 sz="3000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/>
              </a:rPr>
              <a:t>Scrum Project Management Pros and Cons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oboto"/>
              <a:buChar char="●"/>
            </a:pPr>
            <a:r>
              <a:rPr lang="en-US" sz="3000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/>
              </a:rPr>
              <a:t>The Stages of the Agile Software Development Life Cycle</a:t>
            </a:r>
            <a:r>
              <a:rPr lang="en-US" sz="3000">
                <a:latin typeface="Lato"/>
                <a:ea typeface="Lato"/>
                <a:cs typeface="Lato"/>
                <a:sym typeface="Lato"/>
              </a:rPr>
              <a:t> 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 sz="3000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/>
              </a:rPr>
              <a:t>The Pros and Cons of Agile Product Development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 sz="3000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6"/>
              </a:rPr>
              <a:t>What is waterfall?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en-US" sz="3000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7"/>
              </a:rPr>
              <a:t>Pros and Cons of Waterfall Software Development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title"/>
          </p:nvPr>
        </p:nvSpPr>
        <p:spPr>
          <a:xfrm>
            <a:off x="3998230" y="376264"/>
            <a:ext cx="4844828" cy="4924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SCRUM</a:t>
            </a:r>
            <a:endParaRPr/>
          </a:p>
        </p:txBody>
      </p:sp>
      <p:sp>
        <p:nvSpPr>
          <p:cNvPr id="50" name="Google Shape;50;p9"/>
          <p:cNvSpPr txBox="1"/>
          <p:nvPr/>
        </p:nvSpPr>
        <p:spPr>
          <a:xfrm>
            <a:off x="6209300" y="1995225"/>
            <a:ext cx="6632100" cy="3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00">
                <a:latin typeface="Raleway"/>
                <a:ea typeface="Raleway"/>
                <a:cs typeface="Raleway"/>
                <a:sym typeface="Raleway"/>
              </a:rPr>
              <a:t>Scrum is simple. It is the opposite of a big collection of interwoven mandatory components. Scrum is not a methodology. Scrum implements the scientific method of empiricism. Scrum replaces a programmed algorithmic approach with a heuristic one,</a:t>
            </a:r>
            <a:endParaRPr i="1" sz="37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1" name="Google Shape;5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25" y="2514975"/>
            <a:ext cx="5255774" cy="176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384873" y="2268800"/>
            <a:ext cx="2626757" cy="1023207"/>
            <a:chOff x="2563991" y="6612390"/>
            <a:chExt cx="5135400" cy="1943044"/>
          </a:xfrm>
        </p:grpSpPr>
        <p:sp>
          <p:nvSpPr>
            <p:cNvPr id="57" name="Google Shape;57;p10"/>
            <p:cNvSpPr txBox="1"/>
            <p:nvPr/>
          </p:nvSpPr>
          <p:spPr>
            <a:xfrm>
              <a:off x="2563991" y="7308934"/>
              <a:ext cx="51354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51565E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Product owner creates a product backlog</a:t>
              </a:r>
              <a:endParaRPr sz="17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8" name="Google Shape;58;p10"/>
            <p:cNvSpPr txBox="1"/>
            <p:nvPr/>
          </p:nvSpPr>
          <p:spPr>
            <a:xfrm>
              <a:off x="2563991" y="6612390"/>
              <a:ext cx="51354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Product Backlog</a:t>
              </a:r>
              <a:endParaRPr b="1" sz="19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59" name="Google Shape;59;p10"/>
          <p:cNvGrpSpPr/>
          <p:nvPr/>
        </p:nvGrpSpPr>
        <p:grpSpPr>
          <a:xfrm>
            <a:off x="6283470" y="2268683"/>
            <a:ext cx="2929714" cy="1023194"/>
            <a:chOff x="2564013" y="6612406"/>
            <a:chExt cx="4187100" cy="1943019"/>
          </a:xfrm>
        </p:grpSpPr>
        <p:sp>
          <p:nvSpPr>
            <p:cNvPr id="60" name="Google Shape;60;p10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51565E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Team creates a sprint backlog and plans its implementation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" name="Google Shape;61;p10"/>
            <p:cNvSpPr txBox="1"/>
            <p:nvPr/>
          </p:nvSpPr>
          <p:spPr>
            <a:xfrm>
              <a:off x="3315866" y="6612406"/>
              <a:ext cx="26553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Sprint Backlog</a:t>
              </a:r>
              <a:endParaRPr b="1" sz="19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62" name="Google Shape;62;p10"/>
          <p:cNvGrpSpPr/>
          <p:nvPr/>
        </p:nvGrpSpPr>
        <p:grpSpPr>
          <a:xfrm>
            <a:off x="9516508" y="2278363"/>
            <a:ext cx="2439823" cy="1023194"/>
            <a:chOff x="2564013" y="6612406"/>
            <a:chExt cx="4187100" cy="1943019"/>
          </a:xfrm>
        </p:grpSpPr>
        <p:sp>
          <p:nvSpPr>
            <p:cNvPr id="63" name="Google Shape;63;p10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51565E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Team decides a time duration for every sprint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4" name="Google Shape;64;p10"/>
            <p:cNvSpPr txBox="1"/>
            <p:nvPr/>
          </p:nvSpPr>
          <p:spPr>
            <a:xfrm>
              <a:off x="3028811" y="6612406"/>
              <a:ext cx="32403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Duration</a:t>
              </a:r>
              <a:endParaRPr b="1" sz="19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65" name="Google Shape;65;p10"/>
          <p:cNvGrpSpPr/>
          <p:nvPr/>
        </p:nvGrpSpPr>
        <p:grpSpPr>
          <a:xfrm>
            <a:off x="1858615" y="4723721"/>
            <a:ext cx="2428099" cy="1023194"/>
            <a:chOff x="2564013" y="6612406"/>
            <a:chExt cx="4187100" cy="1943019"/>
          </a:xfrm>
        </p:grpSpPr>
        <p:sp>
          <p:nvSpPr>
            <p:cNvPr id="66" name="Google Shape;66;p10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51565E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Team gets together every day for a brief Scrum meeting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7" name="Google Shape;67;p10"/>
            <p:cNvSpPr txBox="1"/>
            <p:nvPr/>
          </p:nvSpPr>
          <p:spPr>
            <a:xfrm>
              <a:off x="2564013" y="6612406"/>
              <a:ext cx="41871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Standup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68" name="Google Shape;68;p10"/>
          <p:cNvGrpSpPr/>
          <p:nvPr/>
        </p:nvGrpSpPr>
        <p:grpSpPr>
          <a:xfrm>
            <a:off x="4963806" y="4791387"/>
            <a:ext cx="2565017" cy="1023194"/>
            <a:chOff x="2564013" y="6612406"/>
            <a:chExt cx="4187100" cy="1943019"/>
          </a:xfrm>
        </p:grpSpPr>
        <p:sp>
          <p:nvSpPr>
            <p:cNvPr id="69" name="Google Shape;69;p10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Certified Scrum master</a:t>
              </a:r>
              <a:r>
                <a:rPr lang="en-US" sz="1500">
                  <a:solidFill>
                    <a:srgbClr val="51565E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 guides the team and keeps them focused and motivated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0" name="Google Shape;70;p10"/>
            <p:cNvSpPr txBox="1"/>
            <p:nvPr/>
          </p:nvSpPr>
          <p:spPr>
            <a:xfrm>
              <a:off x="3315866" y="6612406"/>
              <a:ext cx="26553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Guidance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71" name="Google Shape;71;p10"/>
          <p:cNvGrpSpPr/>
          <p:nvPr/>
        </p:nvGrpSpPr>
        <p:grpSpPr>
          <a:xfrm>
            <a:off x="8070429" y="4791387"/>
            <a:ext cx="2618194" cy="1023194"/>
            <a:chOff x="2564013" y="6612406"/>
            <a:chExt cx="4187100" cy="1943019"/>
          </a:xfrm>
        </p:grpSpPr>
        <p:sp>
          <p:nvSpPr>
            <p:cNvPr id="72" name="Google Shape;72;p10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51565E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Stakeholders and the product owner conduct a review at the end of each sprint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3" name="Google Shape;73;p10"/>
            <p:cNvSpPr txBox="1"/>
            <p:nvPr/>
          </p:nvSpPr>
          <p:spPr>
            <a:xfrm>
              <a:off x="3315866" y="6612406"/>
              <a:ext cx="26553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Review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74" name="Google Shape;74;p10"/>
          <p:cNvGrpSpPr/>
          <p:nvPr/>
        </p:nvGrpSpPr>
        <p:grpSpPr>
          <a:xfrm>
            <a:off x="3567825" y="2268800"/>
            <a:ext cx="2395662" cy="1023207"/>
            <a:chOff x="2564019" y="6612388"/>
            <a:chExt cx="4683600" cy="1943044"/>
          </a:xfrm>
        </p:grpSpPr>
        <p:sp>
          <p:nvSpPr>
            <p:cNvPr id="75" name="Google Shape;75;p10"/>
            <p:cNvSpPr txBox="1"/>
            <p:nvPr/>
          </p:nvSpPr>
          <p:spPr>
            <a:xfrm>
              <a:off x="2564020" y="7308932"/>
              <a:ext cx="46836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51565E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Scrum team conducts a sprint planning session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6" name="Google Shape;76;p10"/>
            <p:cNvSpPr txBox="1"/>
            <p:nvPr/>
          </p:nvSpPr>
          <p:spPr>
            <a:xfrm>
              <a:off x="2564019" y="6612388"/>
              <a:ext cx="46836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Plan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77" name="Google Shape;77;p10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SCRUM PROCESS IN REAL WORLD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" name="Google Shape;78;p10"/>
          <p:cNvSpPr/>
          <p:nvPr/>
        </p:nvSpPr>
        <p:spPr>
          <a:xfrm>
            <a:off x="1364154" y="1579402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1" sz="2212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" name="Google Shape;79;p10"/>
          <p:cNvSpPr/>
          <p:nvPr/>
        </p:nvSpPr>
        <p:spPr>
          <a:xfrm>
            <a:off x="5942954" y="4024755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" name="Google Shape;80;p10"/>
          <p:cNvSpPr/>
          <p:nvPr/>
        </p:nvSpPr>
        <p:spPr>
          <a:xfrm>
            <a:off x="2714629" y="4024752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" name="Google Shape;81;p10"/>
          <p:cNvSpPr/>
          <p:nvPr/>
        </p:nvSpPr>
        <p:spPr>
          <a:xfrm>
            <a:off x="4394692" y="1579402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1" sz="2212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" name="Google Shape;82;p10"/>
          <p:cNvSpPr/>
          <p:nvPr/>
        </p:nvSpPr>
        <p:spPr>
          <a:xfrm>
            <a:off x="9049692" y="4024755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p10"/>
          <p:cNvSpPr/>
          <p:nvPr/>
        </p:nvSpPr>
        <p:spPr>
          <a:xfrm>
            <a:off x="10379568" y="1579402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7425230" y="1579402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PROS AND CONS</a:t>
            </a:r>
            <a:endParaRPr/>
          </a:p>
        </p:txBody>
      </p:sp>
      <p:sp>
        <p:nvSpPr>
          <p:cNvPr id="90" name="Google Shape;90;p11"/>
          <p:cNvSpPr txBox="1"/>
          <p:nvPr/>
        </p:nvSpPr>
        <p:spPr>
          <a:xfrm>
            <a:off x="355600" y="1449333"/>
            <a:ext cx="5887200" cy="366900"/>
          </a:xfrm>
          <a:prstGeom prst="rect">
            <a:avLst/>
          </a:prstGeom>
          <a:blipFill rotWithShape="1">
            <a:blip r:embed="rId3">
              <a:alphaModFix/>
            </a:blip>
            <a:tile algn="b" flip="xy" tx="0" sx="99997" ty="0" sy="99997"/>
          </a:blipFill>
          <a:ln>
            <a:noFill/>
          </a:ln>
        </p:spPr>
        <p:txBody>
          <a:bodyPr anchorCtr="0" anchor="b" bIns="8890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PROS</a:t>
            </a:r>
            <a:endParaRPr/>
          </a:p>
        </p:txBody>
      </p:sp>
      <p:sp>
        <p:nvSpPr>
          <p:cNvPr id="91" name="Google Shape;91;p11"/>
          <p:cNvSpPr txBox="1"/>
          <p:nvPr/>
        </p:nvSpPr>
        <p:spPr>
          <a:xfrm>
            <a:off x="6598444" y="1449333"/>
            <a:ext cx="5887200" cy="366900"/>
          </a:xfrm>
          <a:prstGeom prst="rect">
            <a:avLst/>
          </a:prstGeom>
          <a:blipFill rotWithShape="1">
            <a:blip r:embed="rId3">
              <a:alphaModFix/>
            </a:blip>
            <a:tile algn="b" flip="xy" tx="0" sx="99997" ty="0" sy="99997"/>
          </a:blipFill>
          <a:ln>
            <a:noFill/>
          </a:ln>
        </p:spPr>
        <p:txBody>
          <a:bodyPr anchorCtr="0" anchor="b" bIns="8890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</a:t>
            </a:r>
            <a:endParaRPr b="1" sz="1800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1"/>
          <p:cNvSpPr/>
          <p:nvPr/>
        </p:nvSpPr>
        <p:spPr>
          <a:xfrm>
            <a:off x="355600" y="1999249"/>
            <a:ext cx="5887200" cy="45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Scrum can help teams complete project deliverables quickly and efficiently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Large projects are divided into easily manageable sprints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Developments are coded and tested during the sprint review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Works well for fast-moving development projects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Scrum, being agile, adopts feedback from customers and stakeholders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1"/>
          <p:cNvSpPr/>
          <p:nvPr/>
        </p:nvSpPr>
        <p:spPr>
          <a:xfrm>
            <a:off x="6598450" y="1999150"/>
            <a:ext cx="5887200" cy="45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Scrum often leads to scope creep, due to the lack of a definite end-date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chances of project failure are high if individuals aren't very committed or cooperative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Adopting the Scrum framework in large teams is challenging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Daily meetings sometimes frustrate team members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rgbClr val="51565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If any team member leaves in the middle of a project, it can have a huge negative impact on the project</a:t>
            </a:r>
            <a:endParaRPr sz="2400">
              <a:solidFill>
                <a:srgbClr val="51565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AGILE</a:t>
            </a:r>
            <a:endParaRPr/>
          </a:p>
        </p:txBody>
      </p:sp>
      <p:sp>
        <p:nvSpPr>
          <p:cNvPr id="99" name="Google Shape;99;p12"/>
          <p:cNvSpPr txBox="1"/>
          <p:nvPr/>
        </p:nvSpPr>
        <p:spPr>
          <a:xfrm>
            <a:off x="6209300" y="2071425"/>
            <a:ext cx="6632100" cy="3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>
                <a:solidFill>
                  <a:srgbClr val="676767"/>
                </a:solidFill>
                <a:latin typeface="Lato"/>
                <a:ea typeface="Lato"/>
                <a:cs typeface="Lato"/>
                <a:sym typeface="Lato"/>
              </a:rPr>
              <a:t>Agile is a process by which a team can manage a project by breaking it up into several stages and involving constant collaboration with stakeholders and continuous improvement and iteration at every stage.</a:t>
            </a:r>
            <a:endParaRPr i="1" sz="5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0" name="Google Shape;10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350" y="2105438"/>
            <a:ext cx="4472425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13"/>
          <p:cNvGrpSpPr/>
          <p:nvPr/>
        </p:nvGrpSpPr>
        <p:grpSpPr>
          <a:xfrm>
            <a:off x="1888123" y="2313600"/>
            <a:ext cx="2626757" cy="1023207"/>
            <a:chOff x="2563991" y="6612390"/>
            <a:chExt cx="5135400" cy="1943044"/>
          </a:xfrm>
        </p:grpSpPr>
        <p:sp>
          <p:nvSpPr>
            <p:cNvPr id="106" name="Google Shape;106;p13"/>
            <p:cNvSpPr txBox="1"/>
            <p:nvPr/>
          </p:nvSpPr>
          <p:spPr>
            <a:xfrm>
              <a:off x="2563991" y="7308934"/>
              <a:ext cx="51354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3D4752"/>
                  </a:solidFill>
                  <a:highlight>
                    <a:srgbClr val="FFFFFF"/>
                  </a:highlight>
                  <a:latin typeface="Roboto"/>
                  <a:ea typeface="Roboto"/>
                  <a:cs typeface="Roboto"/>
                  <a:sym typeface="Roboto"/>
                </a:rPr>
                <a:t>Team scopes out and prioritizes projects</a:t>
              </a:r>
              <a:endParaRPr sz="17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7" name="Google Shape;107;p13"/>
            <p:cNvSpPr txBox="1"/>
            <p:nvPr/>
          </p:nvSpPr>
          <p:spPr>
            <a:xfrm>
              <a:off x="2563991" y="6612390"/>
              <a:ext cx="51354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Scope</a:t>
              </a:r>
              <a:endParaRPr b="1" sz="19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08" name="Google Shape;108;p13"/>
          <p:cNvGrpSpPr/>
          <p:nvPr/>
        </p:nvGrpSpPr>
        <p:grpSpPr>
          <a:xfrm>
            <a:off x="8074795" y="2279708"/>
            <a:ext cx="2929714" cy="1023194"/>
            <a:chOff x="2564013" y="6612406"/>
            <a:chExt cx="4187100" cy="1943019"/>
          </a:xfrm>
        </p:grpSpPr>
        <p:sp>
          <p:nvSpPr>
            <p:cNvPr id="109" name="Google Shape;109;p13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>
                  <a:solidFill>
                    <a:srgbClr val="3D4752"/>
                  </a:solidFill>
                  <a:highlight>
                    <a:srgbClr val="FFFFFF"/>
                  </a:highlight>
                  <a:latin typeface="Roboto"/>
                  <a:ea typeface="Roboto"/>
                  <a:cs typeface="Roboto"/>
                  <a:sym typeface="Roboto"/>
                </a:rPr>
                <a:t>Developers begin work on their first iteration of the project, with the goal of having a working product to launch at the end of the sprint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0" name="Google Shape;110;p13"/>
            <p:cNvSpPr txBox="1"/>
            <p:nvPr/>
          </p:nvSpPr>
          <p:spPr>
            <a:xfrm>
              <a:off x="3315866" y="6612406"/>
              <a:ext cx="26553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Iteration</a:t>
              </a:r>
              <a:endParaRPr b="1" sz="19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1" name="Google Shape;111;p13"/>
          <p:cNvGrpSpPr/>
          <p:nvPr/>
        </p:nvGrpSpPr>
        <p:grpSpPr>
          <a:xfrm>
            <a:off x="2018333" y="4791388"/>
            <a:ext cx="2439823" cy="1023194"/>
            <a:chOff x="2564013" y="6612406"/>
            <a:chExt cx="4187100" cy="1943019"/>
          </a:xfrm>
        </p:grpSpPr>
        <p:sp>
          <p:nvSpPr>
            <p:cNvPr id="112" name="Google Shape;112;p13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51565E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Test, address any defects, finalize the system, and release the iteration into production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3" name="Google Shape;113;p13"/>
            <p:cNvSpPr txBox="1"/>
            <p:nvPr/>
          </p:nvSpPr>
          <p:spPr>
            <a:xfrm>
              <a:off x="3028811" y="6612406"/>
              <a:ext cx="32403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Release</a:t>
              </a:r>
              <a:endParaRPr b="1" sz="19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4" name="Google Shape;114;p13"/>
          <p:cNvGrpSpPr/>
          <p:nvPr/>
        </p:nvGrpSpPr>
        <p:grpSpPr>
          <a:xfrm>
            <a:off x="5206578" y="4791396"/>
            <a:ext cx="2428099" cy="1023194"/>
            <a:chOff x="2564013" y="6612406"/>
            <a:chExt cx="4187100" cy="1943019"/>
          </a:xfrm>
        </p:grpSpPr>
        <p:sp>
          <p:nvSpPr>
            <p:cNvPr id="115" name="Google Shape;115;p13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3D4752"/>
                  </a:solidFill>
                  <a:highlight>
                    <a:srgbClr val="FFFFFF"/>
                  </a:highlight>
                  <a:latin typeface="Roboto"/>
                  <a:ea typeface="Roboto"/>
                  <a:cs typeface="Roboto"/>
                  <a:sym typeface="Roboto"/>
                </a:rPr>
                <a:t>Your team should keep the system running smoothly and show users how to use it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6" name="Google Shape;116;p13"/>
            <p:cNvSpPr txBox="1"/>
            <p:nvPr/>
          </p:nvSpPr>
          <p:spPr>
            <a:xfrm>
              <a:off x="2564013" y="6612406"/>
              <a:ext cx="41871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Support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17" name="Google Shape;117;p13"/>
          <p:cNvGrpSpPr/>
          <p:nvPr/>
        </p:nvGrpSpPr>
        <p:grpSpPr>
          <a:xfrm>
            <a:off x="8164100" y="4791364"/>
            <a:ext cx="2762649" cy="1023194"/>
            <a:chOff x="2564013" y="6612406"/>
            <a:chExt cx="4187100" cy="1943019"/>
          </a:xfrm>
        </p:grpSpPr>
        <p:sp>
          <p:nvSpPr>
            <p:cNvPr id="118" name="Google Shape;118;p13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3D4752"/>
                  </a:solidFill>
                  <a:highlight>
                    <a:srgbClr val="FFFFFF"/>
                  </a:highlight>
                  <a:latin typeface="Roboto"/>
                  <a:ea typeface="Roboto"/>
                  <a:cs typeface="Roboto"/>
                  <a:sym typeface="Roboto"/>
                </a:rPr>
                <a:t>You remove the system release from production, typically when you want to replace a system with a new release 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9" name="Google Shape;119;p13"/>
            <p:cNvSpPr txBox="1"/>
            <p:nvPr/>
          </p:nvSpPr>
          <p:spPr>
            <a:xfrm>
              <a:off x="3315866" y="6612406"/>
              <a:ext cx="26553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Retirement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20" name="Google Shape;120;p13"/>
          <p:cNvGrpSpPr/>
          <p:nvPr/>
        </p:nvGrpSpPr>
        <p:grpSpPr>
          <a:xfrm>
            <a:off x="5222800" y="2279762"/>
            <a:ext cx="2395662" cy="1023207"/>
            <a:chOff x="2564019" y="6612388"/>
            <a:chExt cx="4683600" cy="1943044"/>
          </a:xfrm>
        </p:grpSpPr>
        <p:sp>
          <p:nvSpPr>
            <p:cNvPr id="121" name="Google Shape;121;p13"/>
            <p:cNvSpPr txBox="1"/>
            <p:nvPr/>
          </p:nvSpPr>
          <p:spPr>
            <a:xfrm>
              <a:off x="2564020" y="7308932"/>
              <a:ext cx="46836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3D4752"/>
                  </a:solidFill>
                  <a:highlight>
                    <a:srgbClr val="FFFFFF"/>
                  </a:highlight>
                  <a:latin typeface="Roboto"/>
                  <a:ea typeface="Roboto"/>
                  <a:cs typeface="Roboto"/>
                  <a:sym typeface="Roboto"/>
                </a:rPr>
                <a:t>Work with stakeholders to determine requirements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2" name="Google Shape;122;p13"/>
            <p:cNvSpPr txBox="1"/>
            <p:nvPr/>
          </p:nvSpPr>
          <p:spPr>
            <a:xfrm>
              <a:off x="2564019" y="6612388"/>
              <a:ext cx="46836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Requirements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3" name="Google Shape;123;p13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AGILE </a:t>
            </a:r>
            <a:r>
              <a:rPr b="1" lang="en-US">
                <a:latin typeface="Lato"/>
                <a:ea typeface="Lato"/>
                <a:cs typeface="Lato"/>
                <a:sym typeface="Lato"/>
              </a:rPr>
              <a:t>PROCESS IN REAL WORLD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3"/>
          <p:cNvSpPr/>
          <p:nvPr/>
        </p:nvSpPr>
        <p:spPr>
          <a:xfrm>
            <a:off x="2867404" y="1624202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1" sz="2212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13"/>
          <p:cNvSpPr/>
          <p:nvPr/>
        </p:nvSpPr>
        <p:spPr>
          <a:xfrm>
            <a:off x="9219554" y="4024755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13"/>
          <p:cNvSpPr/>
          <p:nvPr/>
        </p:nvSpPr>
        <p:spPr>
          <a:xfrm>
            <a:off x="6062591" y="4092427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7" name="Google Shape;127;p13"/>
          <p:cNvSpPr/>
          <p:nvPr/>
        </p:nvSpPr>
        <p:spPr>
          <a:xfrm>
            <a:off x="6049667" y="1590364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1" sz="2212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p13"/>
          <p:cNvSpPr/>
          <p:nvPr/>
        </p:nvSpPr>
        <p:spPr>
          <a:xfrm>
            <a:off x="2881393" y="4092427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3"/>
          <p:cNvSpPr/>
          <p:nvPr/>
        </p:nvSpPr>
        <p:spPr>
          <a:xfrm>
            <a:off x="9216555" y="1590427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PROS AND CONS</a:t>
            </a:r>
            <a:endParaRPr/>
          </a:p>
        </p:txBody>
      </p:sp>
      <p:sp>
        <p:nvSpPr>
          <p:cNvPr id="135" name="Google Shape;135;p14"/>
          <p:cNvSpPr txBox="1"/>
          <p:nvPr/>
        </p:nvSpPr>
        <p:spPr>
          <a:xfrm>
            <a:off x="355600" y="1449333"/>
            <a:ext cx="5887200" cy="366900"/>
          </a:xfrm>
          <a:prstGeom prst="rect">
            <a:avLst/>
          </a:prstGeom>
          <a:blipFill rotWithShape="1">
            <a:blip r:embed="rId3">
              <a:alphaModFix/>
            </a:blip>
            <a:tile algn="b" flip="xy" tx="0" sx="99997" ty="0" sy="99997"/>
          </a:blipFill>
          <a:ln>
            <a:noFill/>
          </a:ln>
        </p:spPr>
        <p:txBody>
          <a:bodyPr anchorCtr="0" anchor="b" bIns="8890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PROS</a:t>
            </a:r>
            <a:endParaRPr/>
          </a:p>
        </p:txBody>
      </p:sp>
      <p:sp>
        <p:nvSpPr>
          <p:cNvPr id="136" name="Google Shape;136;p14"/>
          <p:cNvSpPr txBox="1"/>
          <p:nvPr/>
        </p:nvSpPr>
        <p:spPr>
          <a:xfrm>
            <a:off x="6598444" y="1449333"/>
            <a:ext cx="5887200" cy="366900"/>
          </a:xfrm>
          <a:prstGeom prst="rect">
            <a:avLst/>
          </a:prstGeom>
          <a:blipFill rotWithShape="1">
            <a:blip r:embed="rId3">
              <a:alphaModFix/>
            </a:blip>
            <a:tile algn="b" flip="xy" tx="0" sx="99997" ty="0" sy="99997"/>
          </a:blipFill>
          <a:ln>
            <a:noFill/>
          </a:ln>
        </p:spPr>
        <p:txBody>
          <a:bodyPr anchorCtr="0" anchor="b" bIns="8890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</a:t>
            </a:r>
            <a:endParaRPr b="1" sz="1800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14"/>
          <p:cNvSpPr/>
          <p:nvPr/>
        </p:nvSpPr>
        <p:spPr>
          <a:xfrm>
            <a:off x="355600" y="1999249"/>
            <a:ext cx="5887200" cy="45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Emphasis on responding to change and focus on working on projects that matter when they matter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Accepts the fact we don’t know everything about a project when we first start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Need for rapid iteration and cyclical, comprehensive reviews as work is completed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Provides the business as a whole more flexibility in when product should be delivered to end users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Less up-front work; focuses us on defining and prioritizing problems to solve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14"/>
          <p:cNvSpPr/>
          <p:nvPr/>
        </p:nvSpPr>
        <p:spPr>
          <a:xfrm>
            <a:off x="6598450" y="1999150"/>
            <a:ext cx="5887200" cy="45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51565E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Most people don’t understand what it means to be Agile. As a result, they make unsupported assumptions about what it means.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Flexibility of Agile as a philosophy can lead to teams engaging in bad behaviors, and “blaming” the resulting outcomes on Agile itself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Not every corporate culture is “ready” for the changes Agile requires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Lack of predictability inherent in Agile approaches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87898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87898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Changing to a more Agile approach requires a strong level of discipline in leveraging automated and human testing as part of each work interval</a:t>
            </a:r>
            <a:endParaRPr sz="2000">
              <a:solidFill>
                <a:srgbClr val="87898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WATERFALL</a:t>
            </a:r>
            <a:endParaRPr/>
          </a:p>
        </p:txBody>
      </p:sp>
      <p:sp>
        <p:nvSpPr>
          <p:cNvPr id="144" name="Google Shape;144;p15"/>
          <p:cNvSpPr txBox="1"/>
          <p:nvPr/>
        </p:nvSpPr>
        <p:spPr>
          <a:xfrm>
            <a:off x="6209300" y="2223825"/>
            <a:ext cx="6632100" cy="3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700">
                <a:solidFill>
                  <a:srgbClr val="333333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Waterfall refers to a sequential model for planning, building, and delivering new products and features Each phase has specific activities that must be documented and approved before the next phase can begin.</a:t>
            </a:r>
            <a:endParaRPr i="1" sz="2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350" y="1966882"/>
            <a:ext cx="4226225" cy="362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6"/>
          <p:cNvGrpSpPr/>
          <p:nvPr/>
        </p:nvGrpSpPr>
        <p:grpSpPr>
          <a:xfrm>
            <a:off x="1888123" y="2313600"/>
            <a:ext cx="2626757" cy="1023207"/>
            <a:chOff x="2563991" y="6612390"/>
            <a:chExt cx="5135400" cy="1943044"/>
          </a:xfrm>
        </p:grpSpPr>
        <p:sp>
          <p:nvSpPr>
            <p:cNvPr id="151" name="Google Shape;151;p16"/>
            <p:cNvSpPr txBox="1"/>
            <p:nvPr/>
          </p:nvSpPr>
          <p:spPr>
            <a:xfrm>
              <a:off x="2563991" y="7308934"/>
              <a:ext cx="51354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333333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Customer requirements are captured in a roadmap and product requirements document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2" name="Google Shape;152;p16"/>
            <p:cNvSpPr txBox="1"/>
            <p:nvPr/>
          </p:nvSpPr>
          <p:spPr>
            <a:xfrm>
              <a:off x="2563991" y="6612390"/>
              <a:ext cx="51354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Req. Analysis</a:t>
              </a:r>
              <a:endParaRPr b="1" sz="19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53" name="Google Shape;153;p16"/>
          <p:cNvGrpSpPr/>
          <p:nvPr/>
        </p:nvGrpSpPr>
        <p:grpSpPr>
          <a:xfrm>
            <a:off x="8074795" y="2279700"/>
            <a:ext cx="2929714" cy="1023201"/>
            <a:chOff x="2564013" y="6612392"/>
            <a:chExt cx="4187100" cy="1943033"/>
          </a:xfrm>
        </p:grpSpPr>
        <p:sp>
          <p:nvSpPr>
            <p:cNvPr id="154" name="Google Shape;154;p16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350">
                  <a:solidFill>
                    <a:srgbClr val="333333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Source code is developed based on the requirements. The system is commonly built and tested in small units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5" name="Google Shape;155;p16"/>
            <p:cNvSpPr txBox="1"/>
            <p:nvPr/>
          </p:nvSpPr>
          <p:spPr>
            <a:xfrm>
              <a:off x="3216050" y="6612392"/>
              <a:ext cx="29187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Implementation</a:t>
              </a:r>
              <a:endParaRPr b="1" sz="19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56" name="Google Shape;156;p16"/>
          <p:cNvGrpSpPr/>
          <p:nvPr/>
        </p:nvGrpSpPr>
        <p:grpSpPr>
          <a:xfrm>
            <a:off x="2018333" y="4791388"/>
            <a:ext cx="2439823" cy="1023194"/>
            <a:chOff x="2564013" y="6612406"/>
            <a:chExt cx="4187100" cy="1943019"/>
          </a:xfrm>
        </p:grpSpPr>
        <p:sp>
          <p:nvSpPr>
            <p:cNvPr id="157" name="Google Shape;157;p16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350">
                  <a:solidFill>
                    <a:srgbClr val="333333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The new product or feature is fully tested to make sure it meets the specified requirements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8" name="Google Shape;158;p16"/>
            <p:cNvSpPr txBox="1"/>
            <p:nvPr/>
          </p:nvSpPr>
          <p:spPr>
            <a:xfrm>
              <a:off x="3028811" y="6612406"/>
              <a:ext cx="32403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Testing</a:t>
              </a:r>
              <a:endParaRPr b="1" sz="19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59" name="Google Shape;159;p16"/>
          <p:cNvGrpSpPr/>
          <p:nvPr/>
        </p:nvGrpSpPr>
        <p:grpSpPr>
          <a:xfrm>
            <a:off x="5206578" y="4723721"/>
            <a:ext cx="2428099" cy="1023194"/>
            <a:chOff x="2564013" y="6612406"/>
            <a:chExt cx="4187100" cy="1943019"/>
          </a:xfrm>
        </p:grpSpPr>
        <p:sp>
          <p:nvSpPr>
            <p:cNvPr id="160" name="Google Shape;160;p16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350">
                  <a:solidFill>
                    <a:srgbClr val="333333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Once the system is fully functional and passes the acceptance criteria, it is deployed into a production environment and made available to customers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1" name="Google Shape;161;p16"/>
            <p:cNvSpPr txBox="1"/>
            <p:nvPr/>
          </p:nvSpPr>
          <p:spPr>
            <a:xfrm>
              <a:off x="2564013" y="6612406"/>
              <a:ext cx="41871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Deployment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62" name="Google Shape;162;p16"/>
          <p:cNvGrpSpPr/>
          <p:nvPr/>
        </p:nvGrpSpPr>
        <p:grpSpPr>
          <a:xfrm>
            <a:off x="8158325" y="4791375"/>
            <a:ext cx="2762649" cy="1023182"/>
            <a:chOff x="2564013" y="6612428"/>
            <a:chExt cx="4187100" cy="1942997"/>
          </a:xfrm>
        </p:grpSpPr>
        <p:sp>
          <p:nvSpPr>
            <p:cNvPr id="163" name="Google Shape;163;p16"/>
            <p:cNvSpPr txBox="1"/>
            <p:nvPr/>
          </p:nvSpPr>
          <p:spPr>
            <a:xfrm>
              <a:off x="2564013" y="7308925"/>
              <a:ext cx="41871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333333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Focuses on keeping the system running smoothly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4" name="Google Shape;164;p16"/>
            <p:cNvSpPr txBox="1"/>
            <p:nvPr/>
          </p:nvSpPr>
          <p:spPr>
            <a:xfrm>
              <a:off x="3152716" y="6612428"/>
              <a:ext cx="30627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Maintenance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65" name="Google Shape;165;p16"/>
          <p:cNvGrpSpPr/>
          <p:nvPr/>
        </p:nvGrpSpPr>
        <p:grpSpPr>
          <a:xfrm>
            <a:off x="5222800" y="2279762"/>
            <a:ext cx="2395662" cy="1023207"/>
            <a:chOff x="2564019" y="6612388"/>
            <a:chExt cx="4683600" cy="1943044"/>
          </a:xfrm>
        </p:grpSpPr>
        <p:sp>
          <p:nvSpPr>
            <p:cNvPr id="166" name="Google Shape;166;p16"/>
            <p:cNvSpPr txBox="1"/>
            <p:nvPr/>
          </p:nvSpPr>
          <p:spPr>
            <a:xfrm>
              <a:off x="2564020" y="7308932"/>
              <a:ext cx="4683600" cy="12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64"/>
                <a:buFont typeface="Arial"/>
                <a:buNone/>
              </a:pPr>
              <a:r>
                <a:rPr lang="en-US" sz="1500">
                  <a:solidFill>
                    <a:srgbClr val="333333"/>
                  </a:solidFill>
                  <a:highlight>
                    <a:srgbClr val="FFFFFF"/>
                  </a:highlight>
                  <a:latin typeface="Lato"/>
                  <a:ea typeface="Lato"/>
                  <a:cs typeface="Lato"/>
                  <a:sym typeface="Lato"/>
                </a:rPr>
                <a:t>Details any requirements needed to complete the project</a:t>
              </a:r>
              <a:endParaRPr sz="15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7" name="Google Shape;167;p16"/>
            <p:cNvSpPr txBox="1"/>
            <p:nvPr/>
          </p:nvSpPr>
          <p:spPr>
            <a:xfrm>
              <a:off x="2564019" y="6612388"/>
              <a:ext cx="46836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25" lIns="96275" spcFirstLastPara="1" rIns="96275" wrap="square" tIns="481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12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Design</a:t>
              </a:r>
              <a:endParaRPr b="1" sz="2212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68" name="Google Shape;168;p16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WATERFALL </a:t>
            </a:r>
            <a:r>
              <a:rPr b="1" lang="en-US">
                <a:latin typeface="Lato"/>
                <a:ea typeface="Lato"/>
                <a:cs typeface="Lato"/>
                <a:sym typeface="Lato"/>
              </a:rPr>
              <a:t>PROCESS IN REAL WORLD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16"/>
          <p:cNvSpPr/>
          <p:nvPr/>
        </p:nvSpPr>
        <p:spPr>
          <a:xfrm>
            <a:off x="2867404" y="1624202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1" sz="2212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6"/>
          <p:cNvSpPr/>
          <p:nvPr/>
        </p:nvSpPr>
        <p:spPr>
          <a:xfrm>
            <a:off x="9213779" y="4024755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16"/>
          <p:cNvSpPr/>
          <p:nvPr/>
        </p:nvSpPr>
        <p:spPr>
          <a:xfrm>
            <a:off x="6062591" y="4024752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16"/>
          <p:cNvSpPr/>
          <p:nvPr/>
        </p:nvSpPr>
        <p:spPr>
          <a:xfrm>
            <a:off x="6049667" y="1590364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1" sz="2212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16"/>
          <p:cNvSpPr/>
          <p:nvPr/>
        </p:nvSpPr>
        <p:spPr>
          <a:xfrm>
            <a:off x="2881393" y="4092427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16"/>
          <p:cNvSpPr/>
          <p:nvPr/>
        </p:nvSpPr>
        <p:spPr>
          <a:xfrm>
            <a:off x="9216555" y="1590427"/>
            <a:ext cx="640200" cy="640200"/>
          </a:xfrm>
          <a:prstGeom prst="ellipse">
            <a:avLst/>
          </a:prstGeom>
          <a:noFill/>
          <a:ln cap="flat" cmpd="sng" w="349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125" lIns="96275" spcFirstLastPara="1" rIns="96275" wrap="square" tIns="48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12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AMID">
  <a:themeElements>
    <a:clrScheme name="TAMID 16_9">
      <a:dk1>
        <a:srgbClr val="58595B"/>
      </a:dk1>
      <a:lt1>
        <a:srgbClr val="DDDDDD"/>
      </a:lt1>
      <a:dk2>
        <a:srgbClr val="FFFFFF"/>
      </a:dk2>
      <a:lt2>
        <a:srgbClr val="FFFFFF"/>
      </a:lt2>
      <a:accent1>
        <a:srgbClr val="DDDDDD"/>
      </a:accent1>
      <a:accent2>
        <a:srgbClr val="FFFFFF"/>
      </a:accent2>
      <a:accent3>
        <a:srgbClr val="41B5E8"/>
      </a:accent3>
      <a:accent4>
        <a:srgbClr val="B2B2B2"/>
      </a:accent4>
      <a:accent5>
        <a:srgbClr val="58595B"/>
      </a:accent5>
      <a:accent6>
        <a:srgbClr val="58595B"/>
      </a:accent6>
      <a:hlink>
        <a:srgbClr val="000000"/>
      </a:hlink>
      <a:folHlink>
        <a:srgbClr val="41B5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